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9"/>
  </p:notesMasterIdLst>
  <p:handoutMasterIdLst>
    <p:handoutMasterId r:id="rId30"/>
  </p:handoutMasterIdLst>
  <p:sldIdLst>
    <p:sldId id="1614" r:id="rId3"/>
    <p:sldId id="1467" r:id="rId4"/>
    <p:sldId id="1540" r:id="rId5"/>
    <p:sldId id="1603" r:id="rId6"/>
    <p:sldId id="1543" r:id="rId7"/>
    <p:sldId id="1545" r:id="rId8"/>
    <p:sldId id="1594" r:id="rId9"/>
    <p:sldId id="1598" r:id="rId10"/>
    <p:sldId id="1606" r:id="rId11"/>
    <p:sldId id="1607" r:id="rId12"/>
    <p:sldId id="1595" r:id="rId13"/>
    <p:sldId id="1608" r:id="rId14"/>
    <p:sldId id="1596" r:id="rId15"/>
    <p:sldId id="1613" r:id="rId16"/>
    <p:sldId id="1541" r:id="rId17"/>
    <p:sldId id="1582" r:id="rId18"/>
    <p:sldId id="1544" r:id="rId19"/>
    <p:sldId id="1561" r:id="rId20"/>
    <p:sldId id="1599" r:id="rId21"/>
    <p:sldId id="1609" r:id="rId22"/>
    <p:sldId id="1610" r:id="rId23"/>
    <p:sldId id="1611" r:id="rId24"/>
    <p:sldId id="1414" r:id="rId25"/>
    <p:sldId id="1471" r:id="rId26"/>
    <p:sldId id="1469" r:id="rId27"/>
    <p:sldId id="1326" r:id="rId28"/>
  </p:sldIdLst>
  <p:sldSz cx="12436475" cy="6994525"/>
  <p:notesSz cx="6858000" cy="9144000"/>
  <p:custDataLst>
    <p:tags r:id="rId3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3E95C9D-3DD4-45B7-BFD9-4AE9F68B7B97}">
          <p14:sldIdLst>
            <p14:sldId id="1614"/>
            <p14:sldId id="1467"/>
          </p14:sldIdLst>
        </p14:section>
        <p14:section name="Body" id="{2F46C701-85BE-4139-AB97-D369E4C7E596}">
          <p14:sldIdLst>
            <p14:sldId id="1540"/>
            <p14:sldId id="1603"/>
            <p14:sldId id="1543"/>
            <p14:sldId id="1545"/>
            <p14:sldId id="1594"/>
            <p14:sldId id="1598"/>
            <p14:sldId id="1606"/>
            <p14:sldId id="1607"/>
            <p14:sldId id="1595"/>
            <p14:sldId id="1608"/>
            <p14:sldId id="1596"/>
            <p14:sldId id="1613"/>
            <p14:sldId id="1541"/>
            <p14:sldId id="1582"/>
            <p14:sldId id="1544"/>
            <p14:sldId id="1561"/>
            <p14:sldId id="1599"/>
            <p14:sldId id="1609"/>
            <p14:sldId id="1610"/>
            <p14:sldId id="1611"/>
          </p14:sldIdLst>
        </p14:section>
        <p14:section name="End" id="{DD613624-135B-4744-9051-37B659F39A58}">
          <p14:sldIdLst>
            <p14:sldId id="1414"/>
            <p14:sldId id="1471"/>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2C8C"/>
    <a:srgbClr val="505050"/>
    <a:srgbClr val="00BCF2"/>
    <a:srgbClr val="D2D2D2"/>
    <a:srgbClr val="0078D7"/>
    <a:srgbClr val="32145A"/>
    <a:srgbClr val="008272"/>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94B5A-38C0-4560-9A12-B953A0467187}" v="17" dt="2019-04-09T19:45:15.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4" autoAdjust="0"/>
    <p:restoredTop sz="83881" autoAdjust="0"/>
  </p:normalViewPr>
  <p:slideViewPr>
    <p:cSldViewPr>
      <p:cViewPr varScale="1">
        <p:scale>
          <a:sx n="84" d="100"/>
          <a:sy n="84" d="100"/>
        </p:scale>
        <p:origin x="582" y="3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4/26/2019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4/26/2019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just"/>
            <a:r>
              <a:rPr lang="en-US" sz="2000" dirty="0"/>
              <a:t>Master</a:t>
            </a:r>
          </a:p>
          <a:p>
            <a:pPr marL="628650" lvl="1" indent="-171450" algn="just"/>
            <a:r>
              <a:rPr lang="en-US" sz="2000" dirty="0"/>
              <a:t>Access to the API server must be controlled using RBAC and Azure Active Directory. </a:t>
            </a:r>
          </a:p>
          <a:p>
            <a:pPr marL="171450" indent="-171450" algn="just"/>
            <a:r>
              <a:rPr lang="en-US" sz="2000" dirty="0"/>
              <a:t>Nodes</a:t>
            </a:r>
          </a:p>
          <a:p>
            <a:pPr marL="628650" lvl="1" indent="-171450" algn="just"/>
            <a:r>
              <a:rPr lang="en-US" sz="2000" dirty="0"/>
              <a:t>The Azure platform automatically applies OS security patches to the nodes on a nightly basis.  However Azure won’t restart the VM’s, if required you have to do it</a:t>
            </a:r>
          </a:p>
          <a:p>
            <a:pPr marL="628650" lvl="1" indent="-171450" algn="just"/>
            <a:r>
              <a:rPr lang="en-US" sz="2000" dirty="0"/>
              <a:t>Nodes are deployed into a private virtual network subnet, with no public IP addresses assigned. </a:t>
            </a:r>
          </a:p>
          <a:p>
            <a:pPr marL="628650" lvl="1" indent="-171450" algn="just"/>
            <a:r>
              <a:rPr lang="en-US" sz="2000" dirty="0"/>
              <a:t>The data stored in the nodes managed disks is automatically encrypted at rest within the Azure platform.</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a:t>
            </a:fld>
            <a:endParaRPr lang="en-US"/>
          </a:p>
        </p:txBody>
      </p:sp>
    </p:spTree>
    <p:extLst>
      <p:ext uri="{BB962C8B-B14F-4D97-AF65-F5344CB8AC3E}">
        <p14:creationId xmlns:p14="http://schemas.microsoft.com/office/powerpoint/2010/main" val="5385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16</a:t>
            </a:fld>
            <a:endParaRPr lang="en-US"/>
          </a:p>
        </p:txBody>
      </p:sp>
    </p:spTree>
    <p:extLst>
      <p:ext uri="{BB962C8B-B14F-4D97-AF65-F5344CB8AC3E}">
        <p14:creationId xmlns:p14="http://schemas.microsoft.com/office/powerpoint/2010/main" val="380095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effectLst/>
              </a:rPr>
              <a:t>An ingress controller is a piece of software that provides reverse proxy, configurable traffic routing, and TLS termination for Kubernetes services.</a:t>
            </a:r>
            <a:r>
              <a:rPr lang="en-GB" dirty="0"/>
              <a:t> </a:t>
            </a:r>
            <a:r>
              <a:rPr lang="en-GB" dirty="0">
                <a:effectLst/>
              </a:rPr>
              <a:t>Kubernetes ingress resources are used to configure the ingress rules and routes for individual Kubernetes services.</a:t>
            </a:r>
            <a:r>
              <a:rPr lang="en-GB" dirty="0"/>
              <a:t> </a:t>
            </a:r>
            <a:r>
              <a:rPr lang="en-GB" dirty="0">
                <a:effectLst/>
              </a:rPr>
              <a:t>Using an ingress controller and ingress rules, a single IP address can be used to route traffic to multiple services in a Kubernetes cluster.</a:t>
            </a:r>
          </a:p>
          <a:p>
            <a:endParaRPr lang="en-GB" u="none" dirty="0">
              <a:effectLst/>
            </a:endParaRPr>
          </a:p>
          <a:p>
            <a:r>
              <a:rPr lang="en-GB" u="none" dirty="0">
                <a:effectLst/>
              </a:rPr>
              <a:t>3 </a:t>
            </a:r>
            <a:r>
              <a:rPr lang="en-GB" u="none" dirty="0" err="1">
                <a:effectLst/>
              </a:rPr>
              <a:t>opciones</a:t>
            </a:r>
            <a:r>
              <a:rPr lang="en-GB" u="none" dirty="0">
                <a:effectLst/>
              </a:rPr>
              <a:t> </a:t>
            </a:r>
            <a:r>
              <a:rPr lang="en-GB" u="none" dirty="0" err="1">
                <a:effectLst/>
              </a:rPr>
              <a:t>en</a:t>
            </a:r>
            <a:r>
              <a:rPr lang="en-GB" u="none" dirty="0">
                <a:effectLst/>
              </a:rPr>
              <a:t> AKS</a:t>
            </a:r>
          </a:p>
          <a:p>
            <a:endParaRPr lang="en-GB" u="none" dirty="0">
              <a:effectLst/>
            </a:endParaRPr>
          </a:p>
          <a:p>
            <a:pPr marL="171450" indent="-171450">
              <a:buFontTx/>
              <a:buChar char="-"/>
            </a:pPr>
            <a:r>
              <a:rPr lang="en-GB" u="none" dirty="0">
                <a:effectLst/>
              </a:rPr>
              <a:t>HTTP app routing feature:  </a:t>
            </a:r>
            <a:r>
              <a:rPr lang="en-GB" u="none" dirty="0" err="1">
                <a:effectLst/>
              </a:rPr>
              <a:t>opcion</a:t>
            </a:r>
            <a:r>
              <a:rPr lang="en-GB" u="none" dirty="0">
                <a:effectLst/>
              </a:rPr>
              <a:t> </a:t>
            </a:r>
            <a:r>
              <a:rPr lang="en-GB" u="none" dirty="0" err="1">
                <a:effectLst/>
              </a:rPr>
              <a:t>muy</a:t>
            </a:r>
            <a:r>
              <a:rPr lang="en-GB" u="none" dirty="0">
                <a:effectLst/>
              </a:rPr>
              <a:t> </a:t>
            </a:r>
            <a:r>
              <a:rPr lang="en-GB" u="none" dirty="0" err="1">
                <a:effectLst/>
              </a:rPr>
              <a:t>sencilla</a:t>
            </a:r>
            <a:r>
              <a:rPr lang="en-GB" u="none" dirty="0">
                <a:effectLst/>
              </a:rPr>
              <a:t> no </a:t>
            </a:r>
            <a:r>
              <a:rPr lang="en-GB" u="none" dirty="0" err="1">
                <a:effectLst/>
              </a:rPr>
              <a:t>pensada</a:t>
            </a:r>
            <a:r>
              <a:rPr lang="en-GB" u="none" dirty="0">
                <a:effectLst/>
              </a:rPr>
              <a:t> para </a:t>
            </a:r>
            <a:r>
              <a:rPr lang="en-GB" u="none" dirty="0" err="1">
                <a:effectLst/>
              </a:rPr>
              <a:t>producción</a:t>
            </a:r>
            <a:r>
              <a:rPr lang="en-GB" u="none" dirty="0">
                <a:effectLst/>
              </a:rPr>
              <a:t>. https://docs.microsoft.com/es-es/azure/aks/http-application-routing</a:t>
            </a:r>
          </a:p>
          <a:p>
            <a:pPr marL="171450" indent="-171450">
              <a:buFontTx/>
              <a:buChar char="-"/>
            </a:pPr>
            <a:r>
              <a:rPr lang="en-GB" u="none" dirty="0">
                <a:effectLst/>
              </a:rPr>
              <a:t>NGINX + </a:t>
            </a:r>
            <a:r>
              <a:rPr lang="en-GB" u="none" dirty="0" err="1">
                <a:effectLst/>
              </a:rPr>
              <a:t>letys</a:t>
            </a:r>
            <a:r>
              <a:rPr lang="en-GB" u="none" dirty="0">
                <a:effectLst/>
              </a:rPr>
              <a:t> </a:t>
            </a:r>
            <a:r>
              <a:rPr lang="en-GB" u="none" dirty="0" err="1">
                <a:effectLst/>
              </a:rPr>
              <a:t>encypt</a:t>
            </a:r>
            <a:r>
              <a:rPr lang="en-GB" u="none" dirty="0">
                <a:effectLst/>
              </a:rPr>
              <a:t>, es una </a:t>
            </a:r>
            <a:r>
              <a:rPr lang="en-GB" u="none" dirty="0" err="1">
                <a:effectLst/>
              </a:rPr>
              <a:t>opción</a:t>
            </a:r>
            <a:r>
              <a:rPr lang="en-GB" u="none" dirty="0">
                <a:effectLst/>
              </a:rPr>
              <a:t> “</a:t>
            </a:r>
            <a:r>
              <a:rPr lang="en-GB" u="none" dirty="0" err="1">
                <a:effectLst/>
              </a:rPr>
              <a:t>más</a:t>
            </a:r>
            <a:r>
              <a:rPr lang="en-GB" u="none" dirty="0">
                <a:effectLst/>
              </a:rPr>
              <a:t> manual”</a:t>
            </a:r>
          </a:p>
          <a:p>
            <a:pPr marL="171450" indent="-171450">
              <a:buFontTx/>
              <a:buChar char="-"/>
            </a:pPr>
            <a:r>
              <a:rPr lang="en-GB" u="none" dirty="0">
                <a:effectLst/>
              </a:rPr>
              <a:t>Azure Application Gateway es una </a:t>
            </a:r>
            <a:r>
              <a:rPr lang="en-GB" u="none" dirty="0" err="1">
                <a:effectLst/>
              </a:rPr>
              <a:t>opción</a:t>
            </a:r>
            <a:r>
              <a:rPr lang="en-GB" u="none" dirty="0">
                <a:effectLst/>
              </a:rPr>
              <a:t> que </a:t>
            </a:r>
            <a:r>
              <a:rPr lang="en-GB" u="none" dirty="0" err="1">
                <a:effectLst/>
              </a:rPr>
              <a:t>podrías</a:t>
            </a:r>
            <a:r>
              <a:rPr lang="en-GB" u="none" dirty="0">
                <a:effectLst/>
              </a:rPr>
              <a:t> </a:t>
            </a:r>
            <a:r>
              <a:rPr lang="en-GB" u="none" dirty="0" err="1">
                <a:effectLst/>
              </a:rPr>
              <a:t>decir</a:t>
            </a:r>
            <a:r>
              <a:rPr lang="en-GB" u="none" dirty="0">
                <a:effectLst/>
              </a:rPr>
              <a:t> es </a:t>
            </a:r>
            <a:r>
              <a:rPr lang="en-GB" u="none" dirty="0" err="1">
                <a:effectLst/>
              </a:rPr>
              <a:t>más</a:t>
            </a:r>
            <a:r>
              <a:rPr lang="en-GB" u="none" dirty="0">
                <a:effectLst/>
              </a:rPr>
              <a:t> Azure y </a:t>
            </a:r>
            <a:r>
              <a:rPr lang="en-GB" u="none" dirty="0" err="1">
                <a:effectLst/>
              </a:rPr>
              <a:t>menos</a:t>
            </a:r>
            <a:r>
              <a:rPr lang="en-GB" u="none" dirty="0">
                <a:effectLst/>
              </a:rPr>
              <a:t> Kubernetes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141419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With the Key Vault </a:t>
            </a:r>
            <a:r>
              <a:rPr lang="en-GB" dirty="0" err="1"/>
              <a:t>FlexVolume</a:t>
            </a:r>
            <a:r>
              <a:rPr lang="en-GB" dirty="0"/>
              <a:t>, developers can mount multiple secrets, keys, and certs stored in Key Management Systems into their pods as a volume. Once the Volume is attached, the data in it is mounted into the container's file system.</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18</a:t>
            </a:fld>
            <a:endParaRPr lang="en-US"/>
          </a:p>
        </p:txBody>
      </p:sp>
    </p:spTree>
    <p:extLst>
      <p:ext uri="{BB962C8B-B14F-4D97-AF65-F5344CB8AC3E}">
        <p14:creationId xmlns:p14="http://schemas.microsoft.com/office/powerpoint/2010/main" val="2160600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err="1"/>
              <a:t>Aad</a:t>
            </a:r>
            <a:r>
              <a:rPr lang="en-GB" dirty="0"/>
              <a:t> Pod Identity enables applications running in pods on Kubernetes clusters deployed on Azure(managed or unmanaged) to securely access cloud resources by leveraging Azure Active Directory(AAD). Administrators can configure identities and bindings, to match pods with identities. Following this, without any code modifications, the applications running within the pod can access any cloud resources that depend on AAD as Identity Provider. The administrator interactions with the </a:t>
            </a:r>
            <a:r>
              <a:rPr lang="en-GB" dirty="0" err="1"/>
              <a:t>aad</a:t>
            </a:r>
            <a:r>
              <a:rPr lang="en-GB" dirty="0"/>
              <a:t>-pod-identity are via Kubernetes primitives.</a:t>
            </a:r>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258892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21</a:t>
            </a:fld>
            <a:endParaRPr lang="en-US"/>
          </a:p>
        </p:txBody>
      </p:sp>
    </p:spTree>
    <p:extLst>
      <p:ext uri="{BB962C8B-B14F-4D97-AF65-F5344CB8AC3E}">
        <p14:creationId xmlns:p14="http://schemas.microsoft.com/office/powerpoint/2010/main" val="14473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4/26/2019 12:25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4</a:t>
            </a:fld>
            <a:endParaRPr lang="en-US"/>
          </a:p>
        </p:txBody>
      </p:sp>
    </p:spTree>
    <p:extLst>
      <p:ext uri="{BB962C8B-B14F-4D97-AF65-F5344CB8AC3E}">
        <p14:creationId xmlns:p14="http://schemas.microsoft.com/office/powerpoint/2010/main" val="273297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5</a:t>
            </a:fld>
            <a:endParaRPr lang="en-US"/>
          </a:p>
        </p:txBody>
      </p:sp>
    </p:spTree>
    <p:extLst>
      <p:ext uri="{BB962C8B-B14F-4D97-AF65-F5344CB8AC3E}">
        <p14:creationId xmlns:p14="http://schemas.microsoft.com/office/powerpoint/2010/main" val="181120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6</a:t>
            </a:fld>
            <a:endParaRPr lang="en-US"/>
          </a:p>
        </p:txBody>
      </p:sp>
    </p:spTree>
    <p:extLst>
      <p:ext uri="{BB962C8B-B14F-4D97-AF65-F5344CB8AC3E}">
        <p14:creationId xmlns:p14="http://schemas.microsoft.com/office/powerpoint/2010/main" val="37171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No hemos probado el </a:t>
            </a:r>
            <a:r>
              <a:rPr lang="es-ES" u="none" dirty="0" err="1"/>
              <a:t>cluster</a:t>
            </a:r>
            <a:r>
              <a:rPr lang="es-ES" u="none" dirty="0"/>
              <a:t> </a:t>
            </a:r>
            <a:r>
              <a:rPr lang="es-ES" u="none" dirty="0" err="1"/>
              <a:t>auto-scaler</a:t>
            </a:r>
            <a:r>
              <a:rPr lang="es-ES" u="none" dirty="0"/>
              <a:t>, así que no podemos decir mucho mas. </a:t>
            </a:r>
            <a:r>
              <a:rPr lang="es-ES" u="none" dirty="0" err="1"/>
              <a:t>Peeero</a:t>
            </a:r>
            <a:r>
              <a:rPr lang="es-ES" u="none" dirty="0"/>
              <a:t> si que veremos el horizontal </a:t>
            </a:r>
            <a:r>
              <a:rPr lang="es-ES" u="none" dirty="0" err="1"/>
              <a:t>pod</a:t>
            </a:r>
            <a:r>
              <a:rPr lang="es-ES" u="none" dirty="0"/>
              <a:t> </a:t>
            </a:r>
            <a:r>
              <a:rPr lang="es-ES" u="none" dirty="0" err="1"/>
              <a:t>scaler</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7</a:t>
            </a:fld>
            <a:endParaRPr lang="en-US"/>
          </a:p>
        </p:txBody>
      </p:sp>
    </p:spTree>
    <p:extLst>
      <p:ext uri="{BB962C8B-B14F-4D97-AF65-F5344CB8AC3E}">
        <p14:creationId xmlns:p14="http://schemas.microsoft.com/office/powerpoint/2010/main" val="149031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8</a:t>
            </a:fld>
            <a:endParaRPr lang="en-US"/>
          </a:p>
        </p:txBody>
      </p:sp>
    </p:spTree>
    <p:extLst>
      <p:ext uri="{BB962C8B-B14F-4D97-AF65-F5344CB8AC3E}">
        <p14:creationId xmlns:p14="http://schemas.microsoft.com/office/powerpoint/2010/main" val="154684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Dos casos de uso:</a:t>
            </a:r>
          </a:p>
          <a:p>
            <a:pPr marL="171450" indent="-171450">
              <a:buFontTx/>
              <a:buChar char="-"/>
            </a:pPr>
            <a:r>
              <a:rPr lang="es-ES" u="none" dirty="0"/>
              <a:t>Escalar rápidamente. </a:t>
            </a:r>
          </a:p>
          <a:p>
            <a:pPr marL="0" indent="0">
              <a:buFontTx/>
              <a:buNone/>
            </a:pPr>
            <a:r>
              <a:rPr lang="es-ES" u="none" dirty="0"/>
              <a:t>     Antes hablábamos que se podía escalar, incluso automáticamente añadiendo nodos al </a:t>
            </a:r>
            <a:r>
              <a:rPr lang="es-ES" u="none" dirty="0" err="1"/>
              <a:t>cluster</a:t>
            </a:r>
            <a:r>
              <a:rPr lang="es-ES" u="none" dirty="0"/>
              <a:t>. Pero eso lleva tiempo. Con ACI se trata de levantar un contenedor</a:t>
            </a:r>
          </a:p>
          <a:p>
            <a:endParaRPr lang="es-ES" u="none" dirty="0"/>
          </a:p>
          <a:p>
            <a:r>
              <a:rPr lang="es-ES" u="none" dirty="0"/>
              <a:t>- Otro tema interesante es que podríamos ejecutar contenedores Windows allí, aunque nuestro </a:t>
            </a:r>
            <a:r>
              <a:rPr lang="es-ES" u="none" dirty="0" err="1"/>
              <a:t>cluster</a:t>
            </a:r>
            <a:r>
              <a:rPr lang="es-ES" u="none" dirty="0"/>
              <a:t> es 100% </a:t>
            </a:r>
            <a:r>
              <a:rPr lang="es-ES" u="none" dirty="0" err="1"/>
              <a:t>linux</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11</a:t>
            </a:fld>
            <a:endParaRPr lang="en-US"/>
          </a:p>
        </p:txBody>
      </p:sp>
    </p:spTree>
    <p:extLst>
      <p:ext uri="{BB962C8B-B14F-4D97-AF65-F5344CB8AC3E}">
        <p14:creationId xmlns:p14="http://schemas.microsoft.com/office/powerpoint/2010/main" val="296782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13</a:t>
            </a:fld>
            <a:endParaRPr lang="en-US"/>
          </a:p>
        </p:txBody>
      </p:sp>
    </p:spTree>
    <p:extLst>
      <p:ext uri="{BB962C8B-B14F-4D97-AF65-F5344CB8AC3E}">
        <p14:creationId xmlns:p14="http://schemas.microsoft.com/office/powerpoint/2010/main" val="212135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Azure Kubernetes Service (AKS) can be configured to use Azure Active Directory (AD) for user authentication. In this configuration, you can sign in to an AKS cluster using your Azure Active Directory authentication token. Additionally, cluster administrators are able to configure Kubernetes role-based access control (RBAC) based on a user's identity or directory group membership.</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15</a:t>
            </a:fld>
            <a:endParaRPr lang="en-US"/>
          </a:p>
        </p:txBody>
      </p:sp>
    </p:spTree>
    <p:extLst>
      <p:ext uri="{BB962C8B-B14F-4D97-AF65-F5344CB8AC3E}">
        <p14:creationId xmlns:p14="http://schemas.microsoft.com/office/powerpoint/2010/main" val="1321985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5" name="Picture 4" descr="A close up of a logo&#10;&#10;Description automatically generated">
            <a:extLst>
              <a:ext uri="{FF2B5EF4-FFF2-40B4-BE49-F238E27FC236}">
                <a16:creationId xmlns:a16="http://schemas.microsoft.com/office/drawing/2014/main" id="{712070B1-0DE6-4CC1-9BC0-A14F72091B94}"/>
              </a:ext>
            </a:extLst>
          </p:cNvPr>
          <p:cNvPicPr>
            <a:picLocks noChangeAspect="1"/>
          </p:cNvPicPr>
          <p:nvPr userDrawn="1"/>
        </p:nvPicPr>
        <p:blipFill>
          <a:blip r:embed="rId3"/>
          <a:stretch>
            <a:fillRect/>
          </a:stretch>
        </p:blipFill>
        <p:spPr>
          <a:xfrm>
            <a:off x="3152750" y="601662"/>
            <a:ext cx="6130973" cy="5454226"/>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0BD21BC-1F71-4B5C-BF92-501CC7B3E893}"/>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EC19549B-A8C0-4703-B115-B2C134C0BD7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5C2DB9E-C2FE-4D06-82CE-61A4B72236D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2" descr="A close up of a sign&#10;&#10;Description automatically generated">
            <a:extLst>
              <a:ext uri="{FF2B5EF4-FFF2-40B4-BE49-F238E27FC236}">
                <a16:creationId xmlns:a16="http://schemas.microsoft.com/office/drawing/2014/main" id="{ABB0F7D6-9B2C-4DA7-8654-6F4364720052}"/>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1353BA0-4BEA-40E1-AB01-50F575A8F0D0}"/>
              </a:ext>
            </a:extLst>
          </p:cNvPr>
          <p:cNvPicPr>
            <a:picLocks noChangeAspect="1"/>
          </p:cNvPicPr>
          <p:nvPr userDrawn="1"/>
        </p:nvPicPr>
        <p:blipFill>
          <a:blip r:embed="rId2"/>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DEA390-3F20-4374-B8DE-64519AACB172}"/>
              </a:ext>
            </a:extLst>
          </p:cNvPr>
          <p:cNvPicPr>
            <a:picLocks noChangeAspect="1"/>
          </p:cNvPicPr>
          <p:nvPr userDrawn="1"/>
        </p:nvPicPr>
        <p:blipFill>
          <a:blip r:embed="rId2"/>
          <a:stretch>
            <a:fillRect/>
          </a:stretch>
        </p:blipFill>
        <p:spPr>
          <a:xfrm>
            <a:off x="2593975" y="273050"/>
            <a:ext cx="7248525" cy="6448425"/>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A5CDE-280F-4E3C-BBBC-6F46D0D6801A}" type="datetimeFigureOut">
              <a:rPr lang="en-GB" smtClean="0"/>
              <a:t>26/04/2019</a:t>
            </a:fld>
            <a:endParaRPr lang="en-GB"/>
          </a:p>
        </p:txBody>
      </p:sp>
      <p:sp>
        <p:nvSpPr>
          <p:cNvPr id="5" name="Footer Placeholder 4"/>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6" name="Slide Number Placeholder 5"/>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1028213168"/>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2458" y="1861968"/>
            <a:ext cx="512598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46566" y="1861968"/>
            <a:ext cx="5134901"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A5CDE-280F-4E3C-BBBC-6F46D0D6801A}" type="datetimeFigureOut">
              <a:rPr lang="en-GB" smtClean="0"/>
              <a:t>26/04/2019</a:t>
            </a:fld>
            <a:endParaRPr lang="en-GB"/>
          </a:p>
        </p:txBody>
      </p:sp>
      <p:sp>
        <p:nvSpPr>
          <p:cNvPr id="6" name="Footer Placeholder 5"/>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7" name="Slide Number Placeholder 6"/>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51288413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7" descr="A close up of a sign&#10;&#10;Description automatically generated">
            <a:extLst>
              <a:ext uri="{FF2B5EF4-FFF2-40B4-BE49-F238E27FC236}">
                <a16:creationId xmlns:a16="http://schemas.microsoft.com/office/drawing/2014/main" id="{A64A85E1-4DDB-4EE1-BBC6-063B3286CD02}"/>
              </a:ext>
            </a:extLst>
          </p:cNvPr>
          <p:cNvPicPr>
            <a:picLocks noChangeAspect="1"/>
          </p:cNvPicPr>
          <p:nvPr userDrawn="1"/>
        </p:nvPicPr>
        <p:blipFill>
          <a:blip r:embed="rId3"/>
          <a:stretch>
            <a:fillRect/>
          </a:stretch>
        </p:blipFill>
        <p:spPr>
          <a:xfrm>
            <a:off x="503237" y="21220"/>
            <a:ext cx="652461" cy="580442"/>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71667" y="4552895"/>
            <a:ext cx="9327356" cy="1674168"/>
          </a:xfrm>
        </p:spPr>
        <p:txBody>
          <a:bodyPr wrap="none" anchor="t">
            <a:normAutofit/>
          </a:bodyPr>
          <a:lstStyle>
            <a:lvl1pPr algn="l">
              <a:defRPr sz="9791" b="0" spc="-306">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71667" y="3767206"/>
            <a:ext cx="9327356" cy="769036"/>
          </a:xfrm>
        </p:spPr>
        <p:txBody>
          <a:bodyPr anchor="b">
            <a:normAutofit/>
          </a:bodyPr>
          <a:lstStyle>
            <a:lvl1pPr marL="0" indent="0" algn="l">
              <a:buNone/>
              <a:defRPr sz="3264"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A5CDE-280F-4E3C-BBBC-6F46D0D6801A}" type="datetimeFigureOut">
              <a:rPr lang="en-GB" smtClean="0"/>
              <a:t>26/04/2019</a:t>
            </a:fld>
            <a:endParaRPr lang="en-GB"/>
          </a:p>
        </p:txBody>
      </p:sp>
      <p:sp>
        <p:nvSpPr>
          <p:cNvPr id="5" name="Footer Placeholder 4"/>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6" name="Slide Number Placeholder 5"/>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761256425"/>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A5CDE-280F-4E3C-BBBC-6F46D0D6801A}" type="datetimeFigureOut">
              <a:rPr lang="en-GB" smtClean="0"/>
              <a:t>26/04/2019</a:t>
            </a:fld>
            <a:endParaRPr lang="en-GB"/>
          </a:p>
        </p:txBody>
      </p:sp>
      <p:sp>
        <p:nvSpPr>
          <p:cNvPr id="3" name="Footer Placeholder 2"/>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4" name="Slide Number Placeholder 3"/>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1773255359"/>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descr="A close up of a logo&#10;&#10;Description automatically generated">
            <a:extLst>
              <a:ext uri="{FF2B5EF4-FFF2-40B4-BE49-F238E27FC236}">
                <a16:creationId xmlns:a16="http://schemas.microsoft.com/office/drawing/2014/main" id="{F44D1121-D70F-427E-B5D1-F670898C8A34}"/>
              </a:ext>
            </a:extLst>
          </p:cNvPr>
          <p:cNvPicPr>
            <a:picLocks noChangeAspect="1"/>
          </p:cNvPicPr>
          <p:nvPr userDrawn="1"/>
        </p:nvPicPr>
        <p:blipFill>
          <a:blip r:embed="rId3"/>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5787DB85-B1ED-4AE1-B90D-FB5D8D188495}"/>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7" descr="A close up of a logo&#10;&#10;Description automatically generated">
            <a:extLst>
              <a:ext uri="{FF2B5EF4-FFF2-40B4-BE49-F238E27FC236}">
                <a16:creationId xmlns:a16="http://schemas.microsoft.com/office/drawing/2014/main" id="{C3290E4E-ED08-4851-BEC2-5456870FC05F}"/>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8E5CEFCF-494B-42E1-A1C5-E519ADD2FC05}"/>
              </a:ext>
            </a:extLst>
          </p:cNvPr>
          <p:cNvPicPr>
            <a:picLocks noChangeAspect="1"/>
          </p:cNvPicPr>
          <p:nvPr userDrawn="1"/>
        </p:nvPicPr>
        <p:blipFill>
          <a:blip r:embed="rId4"/>
          <a:stretch>
            <a:fillRect/>
          </a:stretch>
        </p:blipFill>
        <p:spPr>
          <a:xfrm>
            <a:off x="554038" y="5868852"/>
            <a:ext cx="1047891" cy="932223"/>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350837" y="3866832"/>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2560637" y="4981895"/>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7" descr="A close up of a logo&#10;&#10;Description automatically generated">
            <a:extLst>
              <a:ext uri="{FF2B5EF4-FFF2-40B4-BE49-F238E27FC236}">
                <a16:creationId xmlns:a16="http://schemas.microsoft.com/office/drawing/2014/main" id="{C0CA2091-83BC-430D-ABB0-B6F2AA4BC65A}"/>
              </a:ext>
            </a:extLst>
          </p:cNvPr>
          <p:cNvPicPr>
            <a:picLocks noChangeAspect="1"/>
          </p:cNvPicPr>
          <p:nvPr userDrawn="1"/>
        </p:nvPicPr>
        <p:blipFill>
          <a:blip r:embed="rId3"/>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2A927063-12CD-43E8-A2C1-705E7B33E7E2}"/>
              </a:ext>
            </a:extLst>
          </p:cNvPr>
          <p:cNvPicPr>
            <a:picLocks noChangeAspect="1"/>
          </p:cNvPicPr>
          <p:nvPr userDrawn="1"/>
        </p:nvPicPr>
        <p:blipFill>
          <a:blip r:embed="rId2"/>
          <a:stretch>
            <a:fillRect/>
          </a:stretch>
        </p:blipFill>
        <p:spPr>
          <a:xfrm>
            <a:off x="10942637" y="5859462"/>
            <a:ext cx="1047891" cy="932223"/>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4" name="Picture 2" descr="A close up of a logo&#10;&#10;Description automatically generated">
            <a:extLst>
              <a:ext uri="{FF2B5EF4-FFF2-40B4-BE49-F238E27FC236}">
                <a16:creationId xmlns:a16="http://schemas.microsoft.com/office/drawing/2014/main" id="{75E6E063-9B82-4299-8988-76E60F9D8F99}"/>
              </a:ext>
            </a:extLst>
          </p:cNvPr>
          <p:cNvPicPr>
            <a:picLocks noChangeAspect="1"/>
          </p:cNvPicPr>
          <p:nvPr userDrawn="1"/>
        </p:nvPicPr>
        <p:blipFill>
          <a:blip r:embed="rId2"/>
          <a:stretch>
            <a:fillRect/>
          </a:stretch>
        </p:blipFill>
        <p:spPr>
          <a:xfrm>
            <a:off x="2593974" y="-137726"/>
            <a:ext cx="7248525" cy="6448425"/>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 id="2147484350" r:id="rId28"/>
    <p:sldLayoutId id="2147484351" r:id="rId29"/>
    <p:sldLayoutId id="2147484352" r:id="rId30"/>
    <p:sldLayoutId id="2147484353"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3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tags" Target="../tags/tag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4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4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6.xml"/><Relationship Id="rId1" Type="http://schemas.openxmlformats.org/officeDocument/2006/relationships/tags" Target="../tags/tag1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8.xml"/><Relationship Id="rId1" Type="http://schemas.openxmlformats.org/officeDocument/2006/relationships/tags" Target="../tags/tag1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6.xml"/><Relationship Id="rId1" Type="http://schemas.openxmlformats.org/officeDocument/2006/relationships/tags" Target="../tags/tag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8.xml"/><Relationship Id="rId1" Type="http://schemas.openxmlformats.org/officeDocument/2006/relationships/tags" Target="../tags/tag20.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4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22.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41.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6.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tags" Target="../tags/tag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tags" Target="../tags/tag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8.xml"/><Relationship Id="rId1" Type="http://schemas.openxmlformats.org/officeDocument/2006/relationships/tags" Target="../tags/tag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8.xml"/><Relationship Id="rId1" Type="http://schemas.openxmlformats.org/officeDocument/2006/relationships/tags" Target="../tags/tag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GB" dirty="0"/>
              <a:t>Mission: Azure Kubernetes Service</a:t>
            </a:r>
            <a:endParaRPr lang="en-US" dirty="0"/>
          </a:p>
        </p:txBody>
      </p:sp>
      <p:sp>
        <p:nvSpPr>
          <p:cNvPr id="5" name="Text Placeholder 4"/>
          <p:cNvSpPr>
            <a:spLocks noGrp="1"/>
          </p:cNvSpPr>
          <p:nvPr>
            <p:ph type="body" sz="quarter" idx="12"/>
          </p:nvPr>
        </p:nvSpPr>
        <p:spPr>
          <a:xfrm>
            <a:off x="554037" y="3955786"/>
            <a:ext cx="7873999" cy="1828007"/>
          </a:xfrm>
        </p:spPr>
        <p:txBody>
          <a:bodyPr/>
          <a:lstStyle/>
          <a:p>
            <a:r>
              <a:rPr lang="en-US" dirty="0"/>
              <a:t>Carlos Mendible - @cmendibl3</a:t>
            </a:r>
          </a:p>
          <a:p>
            <a:r>
              <a:rPr lang="en-US" dirty="0"/>
              <a:t>Sergio Navarro Pino - @</a:t>
            </a:r>
            <a:r>
              <a:rPr lang="en-US" dirty="0" err="1"/>
              <a:t>snavarropino</a:t>
            </a:r>
            <a:endParaRPr lang="en-US" dirty="0"/>
          </a:p>
        </p:txBody>
      </p:sp>
    </p:spTree>
    <p:custDataLst>
      <p:tags r:id="rId1"/>
    </p:custDataLst>
    <p:extLst>
      <p:ext uri="{BB962C8B-B14F-4D97-AF65-F5344CB8AC3E}">
        <p14:creationId xmlns:p14="http://schemas.microsoft.com/office/powerpoint/2010/main" val="373429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876866-7129-4F5A-ACD9-5265F8AD7144}"/>
              </a:ext>
            </a:extLst>
          </p:cNvPr>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pic>
        <p:nvPicPr>
          <p:cNvPr id="7170" name="Picture 2" descr="Image result for blue screen of death windows 10">
            <a:extLst>
              <a:ext uri="{FF2B5EF4-FFF2-40B4-BE49-F238E27FC236}">
                <a16:creationId xmlns:a16="http://schemas.microsoft.com/office/drawing/2014/main" id="{D6E2A70D-7851-4828-B2ED-390DFE496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 y="0"/>
            <a:ext cx="12671597" cy="7056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9052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49608-F59D-4751-9FA3-CDB2E858D295}"/>
              </a:ext>
            </a:extLst>
          </p:cNvPr>
          <p:cNvSpPr>
            <a:spLocks noGrp="1"/>
          </p:cNvSpPr>
          <p:nvPr>
            <p:ph type="body" sz="quarter" idx="10"/>
          </p:nvPr>
        </p:nvSpPr>
        <p:spPr/>
        <p:txBody>
          <a:bodyPr/>
          <a:lstStyle/>
          <a:p>
            <a:pPr algn="just"/>
            <a:r>
              <a:rPr lang="es-ES" dirty="0" err="1"/>
              <a:t>Extend</a:t>
            </a:r>
            <a:r>
              <a:rPr lang="es-ES" dirty="0"/>
              <a:t> </a:t>
            </a:r>
            <a:r>
              <a:rPr lang="es-ES" dirty="0" err="1"/>
              <a:t>the</a:t>
            </a:r>
            <a:r>
              <a:rPr lang="es-ES" dirty="0"/>
              <a:t> </a:t>
            </a:r>
            <a:r>
              <a:rPr lang="es-ES" dirty="0" err="1"/>
              <a:t>cluster</a:t>
            </a:r>
            <a:r>
              <a:rPr lang="es-ES" dirty="0"/>
              <a:t> </a:t>
            </a:r>
            <a:r>
              <a:rPr lang="es-ES" dirty="0" err="1"/>
              <a:t>installing</a:t>
            </a:r>
            <a:r>
              <a:rPr lang="es-ES" dirty="0"/>
              <a:t> </a:t>
            </a:r>
            <a:r>
              <a:rPr lang="es-ES" dirty="0" err="1"/>
              <a:t>the</a:t>
            </a:r>
            <a:r>
              <a:rPr lang="es-ES" dirty="0"/>
              <a:t> Virtual </a:t>
            </a:r>
            <a:r>
              <a:rPr lang="es-ES" dirty="0" err="1"/>
              <a:t>Kubelet</a:t>
            </a:r>
            <a:r>
              <a:rPr lang="es-ES" dirty="0"/>
              <a:t>.</a:t>
            </a:r>
          </a:p>
          <a:p>
            <a:pPr algn="just"/>
            <a:r>
              <a:rPr lang="es-ES" dirty="0"/>
              <a:t>ACI </a:t>
            </a:r>
            <a:r>
              <a:rPr lang="es-ES" dirty="0" err="1"/>
              <a:t>lets</a:t>
            </a:r>
            <a:r>
              <a:rPr lang="es-ES" dirty="0"/>
              <a:t> </a:t>
            </a:r>
            <a:r>
              <a:rPr lang="es-ES" dirty="0" err="1"/>
              <a:t>you</a:t>
            </a:r>
            <a:r>
              <a:rPr lang="es-ES" dirty="0"/>
              <a:t> </a:t>
            </a:r>
            <a:r>
              <a:rPr lang="es-ES" dirty="0" err="1"/>
              <a:t>quickly</a:t>
            </a:r>
            <a:r>
              <a:rPr lang="es-ES" dirty="0"/>
              <a:t> </a:t>
            </a:r>
            <a:r>
              <a:rPr lang="es-ES" dirty="0" err="1"/>
              <a:t>deploy</a:t>
            </a:r>
            <a:r>
              <a:rPr lang="es-ES" dirty="0"/>
              <a:t> container </a:t>
            </a:r>
            <a:r>
              <a:rPr lang="es-ES" dirty="0" err="1"/>
              <a:t>instances</a:t>
            </a:r>
            <a:r>
              <a:rPr lang="es-ES" dirty="0"/>
              <a:t> </a:t>
            </a:r>
            <a:r>
              <a:rPr lang="es-ES" dirty="0" err="1"/>
              <a:t>without</a:t>
            </a:r>
            <a:r>
              <a:rPr lang="es-ES" dirty="0"/>
              <a:t> </a:t>
            </a:r>
            <a:r>
              <a:rPr lang="es-ES" dirty="0" err="1"/>
              <a:t>additional</a:t>
            </a:r>
            <a:r>
              <a:rPr lang="es-ES" dirty="0"/>
              <a:t> </a:t>
            </a:r>
            <a:r>
              <a:rPr lang="es-ES" dirty="0" err="1"/>
              <a:t>infrastructure</a:t>
            </a:r>
            <a:r>
              <a:rPr lang="es-ES" dirty="0"/>
              <a:t> </a:t>
            </a:r>
            <a:r>
              <a:rPr lang="es-ES" dirty="0" err="1"/>
              <a:t>overhead</a:t>
            </a:r>
            <a:r>
              <a:rPr lang="es-ES" dirty="0"/>
              <a:t>. </a:t>
            </a:r>
          </a:p>
        </p:txBody>
      </p:sp>
      <p:sp>
        <p:nvSpPr>
          <p:cNvPr id="2" name="Título 1"/>
          <p:cNvSpPr>
            <a:spLocks noGrp="1"/>
          </p:cNvSpPr>
          <p:nvPr>
            <p:ph type="title"/>
          </p:nvPr>
        </p:nvSpPr>
        <p:spPr/>
        <p:txBody>
          <a:bodyPr>
            <a:normAutofit/>
          </a:bodyPr>
          <a:lstStyle/>
          <a:p>
            <a:r>
              <a:rPr lang="en-US" dirty="0"/>
              <a:t>AKS: Burst out with ACI</a:t>
            </a:r>
            <a:endParaRPr lang="es-ES" dirty="0"/>
          </a:p>
        </p:txBody>
      </p:sp>
      <p:pic>
        <p:nvPicPr>
          <p:cNvPr id="4098" name="Picture 2" descr="Kubernetes burst scaling to ACI">
            <a:extLst>
              <a:ext uri="{FF2B5EF4-FFF2-40B4-BE49-F238E27FC236}">
                <a16:creationId xmlns:a16="http://schemas.microsoft.com/office/drawing/2014/main" id="{55A28591-8C6D-4CF9-9378-FF6043CCB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555" y="3924917"/>
            <a:ext cx="6489365" cy="21857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6533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7" name="Subtitle 6">
            <a:extLst>
              <a:ext uri="{FF2B5EF4-FFF2-40B4-BE49-F238E27FC236}">
                <a16:creationId xmlns:a16="http://schemas.microsoft.com/office/drawing/2014/main" id="{39370DE4-2F6A-47D9-8243-81AEF991CB04}"/>
              </a:ext>
            </a:extLst>
          </p:cNvPr>
          <p:cNvSpPr>
            <a:spLocks noGrp="1"/>
          </p:cNvSpPr>
          <p:nvPr>
            <p:ph type="body" sz="quarter" idx="14"/>
          </p:nvPr>
        </p:nvSpPr>
        <p:spPr/>
        <p:txBody>
          <a:bodyPr/>
          <a:lstStyle/>
          <a:p>
            <a:r>
              <a:rPr lang="en-GB" dirty="0"/>
              <a:t>virtual-</a:t>
            </a:r>
            <a:r>
              <a:rPr lang="en-GB" dirty="0" err="1"/>
              <a:t>kubelet</a:t>
            </a:r>
            <a:r>
              <a:rPr lang="en-GB" dirty="0"/>
              <a:t> &amp; ACI</a:t>
            </a:r>
          </a:p>
        </p:txBody>
      </p:sp>
      <p:pic>
        <p:nvPicPr>
          <p:cNvPr id="10242" name="Picture 2" descr="Image result for mission impossible">
            <a:extLst>
              <a:ext uri="{FF2B5EF4-FFF2-40B4-BE49-F238E27FC236}">
                <a16:creationId xmlns:a16="http://schemas.microsoft.com/office/drawing/2014/main" id="{BCBA2064-B6EF-40EE-97F1-5A1BE8AFE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 y="-84138"/>
            <a:ext cx="12448180" cy="48139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2904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
        <p:nvSpPr>
          <p:cNvPr id="2" name="Título 1"/>
          <p:cNvSpPr>
            <a:spLocks noGrp="1"/>
          </p:cNvSpPr>
          <p:nvPr>
            <p:ph type="title"/>
          </p:nvPr>
        </p:nvSpPr>
        <p:spPr/>
        <p:txBody>
          <a:bodyPr/>
          <a:lstStyle/>
          <a:p>
            <a:r>
              <a:rPr lang="es-ES" dirty="0"/>
              <a:t>AKS: </a:t>
            </a:r>
            <a:r>
              <a:rPr lang="es-ES" dirty="0" err="1"/>
              <a:t>Monitoring</a:t>
            </a:r>
            <a:r>
              <a:rPr lang="es-ES" dirty="0"/>
              <a:t> and </a:t>
            </a:r>
            <a:r>
              <a:rPr lang="es-ES" dirty="0" err="1"/>
              <a:t>Logging</a:t>
            </a:r>
            <a:endParaRPr lang="es-ES" dirty="0"/>
          </a:p>
        </p:txBody>
      </p:sp>
      <p:sp>
        <p:nvSpPr>
          <p:cNvPr id="10" name="Content Placeholder 9">
            <a:extLst>
              <a:ext uri="{FF2B5EF4-FFF2-40B4-BE49-F238E27FC236}">
                <a16:creationId xmlns:a16="http://schemas.microsoft.com/office/drawing/2014/main" id="{120ADEB8-5D41-4780-A1F2-E162DBE25BB2}"/>
              </a:ext>
            </a:extLst>
          </p:cNvPr>
          <p:cNvSpPr>
            <a:spLocks noGrp="1"/>
          </p:cNvSpPr>
          <p:nvPr>
            <p:ph type="body" sz="quarter" idx="10"/>
          </p:nvPr>
        </p:nvSpPr>
        <p:spPr>
          <a:xfrm>
            <a:off x="274639" y="1212849"/>
            <a:ext cx="6781798" cy="3902607"/>
          </a:xfrm>
        </p:spPr>
        <p:txBody>
          <a:bodyPr/>
          <a:lstStyle/>
          <a:p>
            <a:r>
              <a:rPr lang="en-US" dirty="0"/>
              <a:t>Requires Log Analytics Workspace.</a:t>
            </a:r>
          </a:p>
          <a:p>
            <a:r>
              <a:rPr lang="en-US" dirty="0"/>
              <a:t>Deploys a </a:t>
            </a:r>
            <a:r>
              <a:rPr lang="en-US" dirty="0" err="1"/>
              <a:t>DaemonSet</a:t>
            </a:r>
            <a:r>
              <a:rPr lang="en-US" dirty="0"/>
              <a:t> inside the cluster.</a:t>
            </a:r>
          </a:p>
          <a:p>
            <a:r>
              <a:rPr lang="en-US" dirty="0"/>
              <a:t>Grafana Integration</a:t>
            </a:r>
          </a:p>
          <a:p>
            <a:endParaRPr lang="es-ES" dirty="0"/>
          </a:p>
          <a:p>
            <a:endParaRPr lang="en-GB" dirty="0"/>
          </a:p>
        </p:txBody>
      </p:sp>
      <p:pic>
        <p:nvPicPr>
          <p:cNvPr id="12" name="Content Placeholder 11">
            <a:extLst>
              <a:ext uri="{FF2B5EF4-FFF2-40B4-BE49-F238E27FC236}">
                <a16:creationId xmlns:a16="http://schemas.microsoft.com/office/drawing/2014/main" id="{907D4D98-8722-4070-96D1-27D1AAD84A8E}"/>
              </a:ext>
            </a:extLst>
          </p:cNvPr>
          <p:cNvPicPr>
            <a:picLocks noGrp="1" noChangeAspect="1"/>
          </p:cNvPicPr>
          <p:nvPr>
            <p:ph sz="half" idx="4294967295"/>
          </p:nvPr>
        </p:nvPicPr>
        <p:blipFill>
          <a:blip r:embed="rId4"/>
          <a:stretch>
            <a:fillRect/>
          </a:stretch>
        </p:blipFill>
        <p:spPr>
          <a:xfrm>
            <a:off x="7285037" y="3268662"/>
            <a:ext cx="3886200" cy="3146425"/>
          </a:xfrm>
          <a:prstGeom prst="rect">
            <a:avLst/>
          </a:prstGeom>
        </p:spPr>
      </p:pic>
    </p:spTree>
    <p:custDataLst>
      <p:tags r:id="rId1"/>
    </p:custDataLst>
    <p:extLst>
      <p:ext uri="{BB962C8B-B14F-4D97-AF65-F5344CB8AC3E}">
        <p14:creationId xmlns:p14="http://schemas.microsoft.com/office/powerpoint/2010/main" val="28925159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CA2DEFF5-B198-4CCC-8874-2AD59367A899}"/>
              </a:ext>
            </a:extLst>
          </p:cNvPr>
          <p:cNvSpPr>
            <a:spLocks noGrp="1"/>
          </p:cNvSpPr>
          <p:nvPr>
            <p:ph type="body" sz="quarter" idx="14"/>
          </p:nvPr>
        </p:nvSpPr>
        <p:spPr/>
        <p:txBody>
          <a:bodyPr/>
          <a:lstStyle/>
          <a:p>
            <a:r>
              <a:rPr lang="en-GB" dirty="0"/>
              <a:t>Monitoring and Grafana Integration</a:t>
            </a:r>
          </a:p>
        </p:txBody>
      </p:sp>
      <p:pic>
        <p:nvPicPr>
          <p:cNvPr id="11266" name="Picture 2" descr="Image result for mission impossible monitor">
            <a:extLst>
              <a:ext uri="{FF2B5EF4-FFF2-40B4-BE49-F238E27FC236}">
                <a16:creationId xmlns:a16="http://schemas.microsoft.com/office/drawing/2014/main" id="{A7977614-583B-476A-B9C9-6E780C50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425098"/>
            <a:ext cx="12434711" cy="52433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8735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5E9E5-7396-42D3-88E3-11DF011E7009}"/>
              </a:ext>
            </a:extLst>
          </p:cNvPr>
          <p:cNvSpPr>
            <a:spLocks noGrp="1"/>
          </p:cNvSpPr>
          <p:nvPr>
            <p:ph type="body" sz="quarter" idx="10"/>
          </p:nvPr>
        </p:nvSpPr>
        <p:spPr/>
        <p:txBody>
          <a:bodyPr/>
          <a:lstStyle/>
          <a:p>
            <a:r>
              <a:rPr lang="en-US" dirty="0"/>
              <a:t>Provides granular filtering of the actions that users can perform, using role-based access controls (RBAC). </a:t>
            </a:r>
          </a:p>
          <a:p>
            <a:r>
              <a:rPr lang="en-US" dirty="0"/>
              <a:t>Assign AAD groups to roles. </a:t>
            </a:r>
          </a:p>
        </p:txBody>
      </p:sp>
      <p:sp>
        <p:nvSpPr>
          <p:cNvPr id="5" name="Título 4"/>
          <p:cNvSpPr>
            <a:spLocks noGrp="1"/>
          </p:cNvSpPr>
          <p:nvPr>
            <p:ph type="title"/>
          </p:nvPr>
        </p:nvSpPr>
        <p:spPr/>
        <p:txBody>
          <a:bodyPr/>
          <a:lstStyle/>
          <a:p>
            <a:r>
              <a:rPr lang="en-US" dirty="0"/>
              <a:t>AKS: AAD Integration</a:t>
            </a:r>
            <a:endParaRPr lang="es-ES" dirty="0"/>
          </a:p>
        </p:txBody>
      </p:sp>
      <p:pic>
        <p:nvPicPr>
          <p:cNvPr id="5122" name="Picture 2" descr="Azure Active Directory integration for AKS clusters">
            <a:extLst>
              <a:ext uri="{FF2B5EF4-FFF2-40B4-BE49-F238E27FC236}">
                <a16:creationId xmlns:a16="http://schemas.microsoft.com/office/drawing/2014/main" id="{12E4FE85-9215-4CDC-AB36-9282B90DA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831" y="3982360"/>
            <a:ext cx="7052813" cy="24966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774023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type="body" sz="quarter" idx="10"/>
          </p:nvPr>
        </p:nvSpPr>
        <p:spPr/>
        <p:txBody>
          <a:bodyPr/>
          <a:lstStyle/>
          <a:p>
            <a:pPr marL="291436" indent="-291436"/>
            <a:r>
              <a:rPr lang="en-US" dirty="0"/>
              <a:t>All pods in an AKS cluster can send and receive traffic without limitations, by default</a:t>
            </a:r>
          </a:p>
          <a:p>
            <a:pPr marL="291436" indent="-291436"/>
            <a:r>
              <a:rPr lang="en-US" dirty="0"/>
              <a:t>Secure traffic between pods using network policies</a:t>
            </a:r>
          </a:p>
          <a:p>
            <a:pPr marL="291436" indent="-291436"/>
            <a:r>
              <a:rPr lang="en-US" dirty="0"/>
              <a:t>Choose to allow or deny traffic based on settings like assigned labels, namespace, or traffic port</a:t>
            </a:r>
            <a:endParaRPr lang="en-GB" dirty="0"/>
          </a:p>
        </p:txBody>
      </p:sp>
      <p:pic>
        <p:nvPicPr>
          <p:cNvPr id="28" name="Content Placeholder 27">
            <a:extLst>
              <a:ext uri="{FF2B5EF4-FFF2-40B4-BE49-F238E27FC236}">
                <a16:creationId xmlns:a16="http://schemas.microsoft.com/office/drawing/2014/main" id="{70804DB2-6033-41FF-B5C9-D7D2C09B3CEE}"/>
              </a:ext>
            </a:extLst>
          </p:cNvPr>
          <p:cNvPicPr>
            <a:picLocks noGrp="1" noChangeAspect="1"/>
          </p:cNvPicPr>
          <p:nvPr>
            <p:ph sz="half" idx="4294967295"/>
          </p:nvPr>
        </p:nvPicPr>
        <p:blipFill>
          <a:blip r:embed="rId4"/>
          <a:stretch>
            <a:fillRect/>
          </a:stretch>
        </p:blipFill>
        <p:spPr>
          <a:xfrm>
            <a:off x="6827837" y="2285578"/>
            <a:ext cx="4259262" cy="2705100"/>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6700" y="1311714"/>
            <a:ext cx="11491940" cy="302263"/>
          </a:xfrm>
          <a:prstGeom prst="rect">
            <a:avLst/>
          </a:prstGeom>
          <a:noFill/>
        </p:spPr>
        <p:txBody>
          <a:bodyPr wrap="square" rtlCol="0">
            <a:spAutoFit/>
          </a:bodyPr>
          <a:lstStyle/>
          <a:p>
            <a:endParaRPr lang="es-ES" sz="1326" b="1">
              <a:solidFill>
                <a:schemeClr val="tx1">
                  <a:lumMod val="65000"/>
                  <a:lumOff val="35000"/>
                </a:schemeClr>
              </a:solidFill>
              <a:latin typeface="+mj-lt"/>
              <a:ea typeface="Lato Regular"/>
              <a:cs typeface="Lato Regular"/>
            </a:endParaRPr>
          </a:p>
        </p:txBody>
      </p:sp>
    </p:spTree>
    <p:custDataLst>
      <p:tags r:id="rId1"/>
    </p:custDataLst>
    <p:extLst>
      <p:ext uri="{BB962C8B-B14F-4D97-AF65-F5344CB8AC3E}">
        <p14:creationId xmlns:p14="http://schemas.microsoft.com/office/powerpoint/2010/main" val="31077187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E3525-ADA1-42EA-BBAB-84BE621C82A4}"/>
              </a:ext>
            </a:extLst>
          </p:cNvPr>
          <p:cNvSpPr>
            <a:spLocks noGrp="1"/>
          </p:cNvSpPr>
          <p:nvPr>
            <p:ph type="body" sz="quarter" idx="10"/>
          </p:nvPr>
        </p:nvSpPr>
        <p:spPr>
          <a:xfrm>
            <a:off x="274638" y="1212850"/>
            <a:ext cx="9524999" cy="5650778"/>
          </a:xfrm>
        </p:spPr>
        <p:txBody>
          <a:bodyPr/>
          <a:lstStyle/>
          <a:p>
            <a:r>
              <a:rPr lang="en-US" dirty="0"/>
              <a:t>AKS HTTP application routing feature: Azure platform creates the Ingress controller and an External-DNS </a:t>
            </a:r>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p:txBody>
      </p:sp>
      <p:sp>
        <p:nvSpPr>
          <p:cNvPr id="2" name="Título 1"/>
          <p:cNvSpPr>
            <a:spLocks noGrp="1"/>
          </p:cNvSpPr>
          <p:nvPr>
            <p:ph type="title"/>
          </p:nvPr>
        </p:nvSpPr>
        <p:spPr/>
        <p:txBody>
          <a:bodyPr/>
          <a:lstStyle/>
          <a:p>
            <a:r>
              <a:rPr lang="en-US" dirty="0"/>
              <a:t>AKS: Ingress Controllers</a:t>
            </a:r>
            <a:endParaRPr lang="es-ES"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637" y="3928870"/>
            <a:ext cx="3343858" cy="2770381"/>
          </a:xfrm>
          <a:prstGeom prst="rect">
            <a:avLst/>
          </a:prstGeom>
        </p:spPr>
      </p:pic>
    </p:spTree>
    <p:custDataLst>
      <p:tags r:id="rId1"/>
    </p:custDataLst>
    <p:extLst>
      <p:ext uri="{BB962C8B-B14F-4D97-AF65-F5344CB8AC3E}">
        <p14:creationId xmlns:p14="http://schemas.microsoft.com/office/powerpoint/2010/main" val="42407766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F371-1773-4316-BBA0-496B14DD4876}"/>
              </a:ext>
            </a:extLst>
          </p:cNvPr>
          <p:cNvSpPr>
            <a:spLocks noGrp="1"/>
          </p:cNvSpPr>
          <p:nvPr>
            <p:ph type="body" sz="quarter" idx="10"/>
          </p:nvPr>
        </p:nvSpPr>
        <p:spPr>
          <a:xfrm>
            <a:off x="274638" y="1212850"/>
            <a:ext cx="7238999" cy="5103812"/>
          </a:xfrm>
        </p:spPr>
        <p:txBody>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p:txBody>
      </p:sp>
      <p:sp>
        <p:nvSpPr>
          <p:cNvPr id="2" name="Título 1"/>
          <p:cNvSpPr>
            <a:spLocks noGrp="1"/>
          </p:cNvSpPr>
          <p:nvPr>
            <p:ph type="title"/>
          </p:nvPr>
        </p:nvSpPr>
        <p:spPr/>
        <p:txBody>
          <a:bodyPr/>
          <a:lstStyle/>
          <a:p>
            <a:r>
              <a:rPr lang="es-ES" dirty="0"/>
              <a:t>AKS: </a:t>
            </a:r>
            <a:r>
              <a:rPr lang="es-ES" dirty="0" err="1"/>
              <a:t>Secrets</a:t>
            </a:r>
            <a:endParaRPr lang="es-ES"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5" name="Imagen 4"/>
          <p:cNvPicPr>
            <a:picLocks noChangeAspect="1"/>
          </p:cNvPicPr>
          <p:nvPr/>
        </p:nvPicPr>
        <p:blipFill>
          <a:blip r:embed="rId4"/>
          <a:stretch>
            <a:fillRect/>
          </a:stretch>
        </p:blipFill>
        <p:spPr>
          <a:xfrm>
            <a:off x="7589837" y="2307563"/>
            <a:ext cx="3885847" cy="2914385"/>
          </a:xfrm>
          <a:prstGeom prst="rect">
            <a:avLst/>
          </a:prstGeom>
        </p:spPr>
      </p:pic>
    </p:spTree>
    <p:custDataLst>
      <p:tags r:id="rId1"/>
    </p:custDataLst>
    <p:extLst>
      <p:ext uri="{BB962C8B-B14F-4D97-AF65-F5344CB8AC3E}">
        <p14:creationId xmlns:p14="http://schemas.microsoft.com/office/powerpoint/2010/main" val="4959819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AKS: Use </a:t>
            </a:r>
            <a:r>
              <a:rPr lang="es-ES" dirty="0" err="1"/>
              <a:t>pod</a:t>
            </a:r>
            <a:r>
              <a:rPr lang="es-ES" dirty="0"/>
              <a:t> </a:t>
            </a:r>
            <a:r>
              <a:rPr lang="es-ES" dirty="0" err="1"/>
              <a:t>managed</a:t>
            </a:r>
            <a:r>
              <a:rPr lang="es-ES" dirty="0"/>
              <a:t> </a:t>
            </a:r>
            <a:r>
              <a:rPr lang="es-ES" dirty="0" err="1"/>
              <a:t>identities</a:t>
            </a:r>
            <a:endParaRPr lang="es-ES" dirty="0"/>
          </a:p>
        </p:txBody>
      </p:sp>
      <p:sp>
        <p:nvSpPr>
          <p:cNvPr id="3" name="Content Placeholder 2">
            <a:extLst>
              <a:ext uri="{FF2B5EF4-FFF2-40B4-BE49-F238E27FC236}">
                <a16:creationId xmlns:a16="http://schemas.microsoft.com/office/drawing/2014/main" id="{9AAB1FF7-7D5C-4A38-9C7E-E19FC59FC2AB}"/>
              </a:ext>
            </a:extLst>
          </p:cNvPr>
          <p:cNvSpPr>
            <a:spLocks noGrp="1"/>
          </p:cNvSpPr>
          <p:nvPr>
            <p:ph type="body" sz="quarter" idx="10"/>
          </p:nvPr>
        </p:nvSpPr>
        <p:spPr>
          <a:xfrm>
            <a:off x="274639" y="1212849"/>
            <a:ext cx="6172198" cy="5408613"/>
          </a:xfrm>
        </p:spPr>
        <p:txBody>
          <a:bodyPr>
            <a:normAutofit/>
          </a:bodyPr>
          <a:lstStyle/>
          <a:p>
            <a:r>
              <a:rPr lang="en-US" dirty="0"/>
              <a:t>The pod is assigned an Azure Identity that lets them authenticate to Azure Active Directory and receive a digital token. </a:t>
            </a:r>
          </a:p>
          <a:p>
            <a:r>
              <a:rPr lang="en-US" dirty="0"/>
              <a:t>The digital token can be presented to other Azure services that check if the pod is authorized to access the service and perform the required actions.</a:t>
            </a:r>
          </a:p>
          <a:p>
            <a:endParaRPr lang="en-GB"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sz="half" idx="4294967295"/>
          </p:nvPr>
        </p:nvPicPr>
        <p:blipFill>
          <a:blip r:embed="rId4"/>
          <a:stretch>
            <a:fillRect/>
          </a:stretch>
        </p:blipFill>
        <p:spPr>
          <a:xfrm>
            <a:off x="6523037" y="2319709"/>
            <a:ext cx="5133975" cy="2636838"/>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1646176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3" name="Imagen 2">
            <a:extLst>
              <a:ext uri="{FF2B5EF4-FFF2-40B4-BE49-F238E27FC236}">
                <a16:creationId xmlns:a16="http://schemas.microsoft.com/office/drawing/2014/main" id="{EF60C73D-00B7-4BFE-BD65-15D10FA1A0B8}"/>
              </a:ext>
            </a:extLst>
          </p:cNvPr>
          <p:cNvPicPr>
            <a:picLocks noChangeAspect="1"/>
          </p:cNvPicPr>
          <p:nvPr/>
        </p:nvPicPr>
        <p:blipFill>
          <a:blip r:embed="rId3"/>
          <a:stretch>
            <a:fillRect/>
          </a:stretch>
        </p:blipFill>
        <p:spPr>
          <a:xfrm>
            <a:off x="2873553" y="-1"/>
            <a:ext cx="6689367" cy="6994525"/>
          </a:xfrm>
          <a:prstGeom prst="rect">
            <a:avLst/>
          </a:prstGeom>
        </p:spPr>
      </p:pic>
    </p:spTree>
    <p:custDataLst>
      <p:tags r:id="rId1"/>
    </p:custDataLst>
    <p:extLst>
      <p:ext uri="{BB962C8B-B14F-4D97-AF65-F5344CB8AC3E}">
        <p14:creationId xmlns:p14="http://schemas.microsoft.com/office/powerpoint/2010/main" val="681515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126C-C57C-4D94-A2DE-36FB6CB9750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17A89A66-0921-4BDF-96B9-CE49BD6D48EE}"/>
              </a:ext>
            </a:extLst>
          </p:cNvPr>
          <p:cNvSpPr>
            <a:spLocks noGrp="1"/>
          </p:cNvSpPr>
          <p:nvPr>
            <p:ph type="body" sz="quarter" idx="14"/>
          </p:nvPr>
        </p:nvSpPr>
        <p:spPr/>
        <p:txBody>
          <a:bodyPr/>
          <a:lstStyle/>
          <a:p>
            <a:r>
              <a:rPr lang="es-ES" dirty="0" err="1"/>
              <a:t>KeyVault</a:t>
            </a:r>
            <a:r>
              <a:rPr lang="es-ES" dirty="0"/>
              <a:t>: </a:t>
            </a:r>
            <a:r>
              <a:rPr lang="es-ES" dirty="0" err="1"/>
              <a:t>Pod</a:t>
            </a:r>
            <a:r>
              <a:rPr lang="es-ES" dirty="0"/>
              <a:t> </a:t>
            </a:r>
            <a:r>
              <a:rPr lang="es-ES" dirty="0" err="1"/>
              <a:t>Managed</a:t>
            </a:r>
            <a:r>
              <a:rPr lang="es-ES" dirty="0"/>
              <a:t> </a:t>
            </a:r>
            <a:r>
              <a:rPr lang="es-ES" dirty="0" err="1"/>
              <a:t>Identity</a:t>
            </a:r>
            <a:endParaRPr lang="en-GB" dirty="0"/>
          </a:p>
        </p:txBody>
      </p:sp>
      <p:pic>
        <p:nvPicPr>
          <p:cNvPr id="11" name="Picture 4" descr="Image result for mission impossible">
            <a:extLst>
              <a:ext uri="{FF2B5EF4-FFF2-40B4-BE49-F238E27FC236}">
                <a16:creationId xmlns:a16="http://schemas.microsoft.com/office/drawing/2014/main" id="{B47D84C4-2CBC-4FEB-B427-7D0ADFA7B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608"/>
            <a:ext cx="12434711" cy="50985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81787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AZDS (Preview)</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type="body" sz="quarter" idx="10"/>
          </p:nvPr>
        </p:nvSpPr>
        <p:spPr>
          <a:xfrm>
            <a:off x="274639" y="1212849"/>
            <a:ext cx="6400798" cy="5332413"/>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pic>
        <p:nvPicPr>
          <p:cNvPr id="17" name="Content Placeholder 16">
            <a:extLst>
              <a:ext uri="{FF2B5EF4-FFF2-40B4-BE49-F238E27FC236}">
                <a16:creationId xmlns:a16="http://schemas.microsoft.com/office/drawing/2014/main" id="{23B48A44-C384-4467-99F9-383F87D52EF8}"/>
              </a:ext>
            </a:extLst>
          </p:cNvPr>
          <p:cNvPicPr>
            <a:picLocks noGrp="1" noChangeAspect="1"/>
          </p:cNvPicPr>
          <p:nvPr>
            <p:ph sz="half" idx="4294967295"/>
          </p:nvPr>
        </p:nvPicPr>
        <p:blipFill>
          <a:blip r:embed="rId4"/>
          <a:stretch>
            <a:fillRect/>
          </a:stretch>
        </p:blipFill>
        <p:spPr>
          <a:xfrm>
            <a:off x="6751637" y="2609428"/>
            <a:ext cx="5133975" cy="2057400"/>
          </a:xfr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2365158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86196061-D90F-4204-8963-340BCEEEDF58}"/>
              </a:ext>
            </a:extLst>
          </p:cNvPr>
          <p:cNvSpPr>
            <a:spLocks noGrp="1"/>
          </p:cNvSpPr>
          <p:nvPr>
            <p:ph type="body" sz="quarter" idx="14"/>
          </p:nvPr>
        </p:nvSpPr>
        <p:spPr/>
        <p:txBody>
          <a:bodyPr/>
          <a:lstStyle/>
          <a:p>
            <a:r>
              <a:rPr lang="en-GB" dirty="0"/>
              <a:t>Azure Dev Spaces</a:t>
            </a:r>
          </a:p>
        </p:txBody>
      </p:sp>
      <p:pic>
        <p:nvPicPr>
          <p:cNvPr id="14" name="Picture 13">
            <a:extLst>
              <a:ext uri="{FF2B5EF4-FFF2-40B4-BE49-F238E27FC236}">
                <a16:creationId xmlns:a16="http://schemas.microsoft.com/office/drawing/2014/main" id="{EAF2BA24-C92C-407E-9B9D-9C0BF646D497}"/>
              </a:ext>
            </a:extLst>
          </p:cNvPr>
          <p:cNvPicPr>
            <a:picLocks noChangeAspect="1"/>
          </p:cNvPicPr>
          <p:nvPr/>
        </p:nvPicPr>
        <p:blipFill>
          <a:blip r:embed="rId3"/>
          <a:stretch>
            <a:fillRect/>
          </a:stretch>
        </p:blipFill>
        <p:spPr>
          <a:xfrm>
            <a:off x="882" y="-769938"/>
            <a:ext cx="12434711" cy="5512512"/>
          </a:xfrm>
          <a:prstGeom prst="rect">
            <a:avLst/>
          </a:prstGeom>
        </p:spPr>
      </p:pic>
    </p:spTree>
    <p:custDataLst>
      <p:tags r:id="rId1"/>
    </p:custDataLst>
    <p:extLst>
      <p:ext uri="{BB962C8B-B14F-4D97-AF65-F5344CB8AC3E}">
        <p14:creationId xmlns:p14="http://schemas.microsoft.com/office/powerpoint/2010/main" val="4016588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pic>
        <p:nvPicPr>
          <p:cNvPr id="4" name="Picture 3">
            <a:extLst>
              <a:ext uri="{FF2B5EF4-FFF2-40B4-BE49-F238E27FC236}">
                <a16:creationId xmlns:a16="http://schemas.microsoft.com/office/drawing/2014/main" id="{902E3C8C-F768-4E7A-A655-CC2DB05D2E07}"/>
              </a:ext>
            </a:extLst>
          </p:cNvPr>
          <p:cNvPicPr>
            <a:picLocks noChangeAspect="1"/>
          </p:cNvPicPr>
          <p:nvPr/>
        </p:nvPicPr>
        <p:blipFill>
          <a:blip r:embed="rId3"/>
          <a:stretch>
            <a:fillRect/>
          </a:stretch>
        </p:blipFill>
        <p:spPr>
          <a:xfrm>
            <a:off x="4789487" y="1820862"/>
            <a:ext cx="2857500" cy="3714750"/>
          </a:xfrm>
          <a:prstGeom prst="rect">
            <a:avLst/>
          </a:prstGeom>
        </p:spPr>
      </p:pic>
    </p:spTree>
    <p:custDataLst>
      <p:tags r:id="rId1"/>
    </p:custDataLst>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3" name="Imagen 2">
            <a:extLst>
              <a:ext uri="{FF2B5EF4-FFF2-40B4-BE49-F238E27FC236}">
                <a16:creationId xmlns:a16="http://schemas.microsoft.com/office/drawing/2014/main" id="{D28E74F6-E699-4B17-A8E1-6EF6D3E0D9E2}"/>
              </a:ext>
            </a:extLst>
          </p:cNvPr>
          <p:cNvPicPr>
            <a:picLocks noChangeAspect="1"/>
          </p:cNvPicPr>
          <p:nvPr/>
        </p:nvPicPr>
        <p:blipFill>
          <a:blip r:embed="rId3"/>
          <a:stretch>
            <a:fillRect/>
          </a:stretch>
        </p:blipFill>
        <p:spPr>
          <a:xfrm>
            <a:off x="2873553" y="-1"/>
            <a:ext cx="6689367" cy="6994525"/>
          </a:xfrm>
          <a:prstGeom prst="rect">
            <a:avLst/>
          </a:prstGeom>
        </p:spPr>
      </p:pic>
    </p:spTree>
    <p:custDataLst>
      <p:tags r:id="rId1"/>
    </p:custDataLst>
    <p:extLst>
      <p:ext uri="{BB962C8B-B14F-4D97-AF65-F5344CB8AC3E}">
        <p14:creationId xmlns:p14="http://schemas.microsoft.com/office/powerpoint/2010/main" val="25970694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089841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7279C-691A-45ED-A799-099FB3687CB5}"/>
              </a:ext>
            </a:extLst>
          </p:cNvPr>
          <p:cNvSpPr>
            <a:spLocks noGrp="1"/>
          </p:cNvSpPr>
          <p:nvPr>
            <p:ph type="body" sz="quarter" idx="10"/>
          </p:nvPr>
        </p:nvSpPr>
        <p:spPr>
          <a:xfrm>
            <a:off x="274638" y="1212850"/>
            <a:ext cx="11887200" cy="5021311"/>
          </a:xfrm>
        </p:spPr>
        <p:txBody>
          <a:bodyPr/>
          <a:lstStyle/>
          <a:p>
            <a:pPr marL="174862" indent="-174862" algn="just"/>
            <a:r>
              <a:rPr lang="en-US" dirty="0"/>
              <a:t>Cluster master nodes provide the core Kubernetes services and orchestration of application workloads &amp; are </a:t>
            </a:r>
            <a:r>
              <a:rPr lang="en-US" b="1" dirty="0"/>
              <a:t>managed by Azure</a:t>
            </a:r>
          </a:p>
          <a:p>
            <a:pPr marL="174862" indent="-174862" algn="just"/>
            <a:r>
              <a:rPr lang="en-US" dirty="0"/>
              <a:t>You cannot access the master nodes directly</a:t>
            </a:r>
          </a:p>
          <a:p>
            <a:pPr marL="174862" indent="-174862" algn="just"/>
            <a:r>
              <a:rPr lang="en-US" dirty="0"/>
              <a:t>Custom Ubuntu flavor</a:t>
            </a:r>
          </a:p>
          <a:p>
            <a:pPr marL="174862" indent="-174862" algn="just"/>
            <a:r>
              <a:rPr lang="en-US" dirty="0"/>
              <a:t>4 minor versions of k8s</a:t>
            </a:r>
          </a:p>
          <a:p>
            <a:pPr marL="174862" indent="-174862" algn="just"/>
            <a:endParaRPr lang="en-US" sz="2754" dirty="0"/>
          </a:p>
          <a:p>
            <a:pPr algn="just"/>
            <a:endParaRPr lang="en-GB" dirty="0"/>
          </a:p>
        </p:txBody>
      </p:sp>
      <p:sp>
        <p:nvSpPr>
          <p:cNvPr id="2" name="Título 1"/>
          <p:cNvSpPr>
            <a:spLocks noGrp="1"/>
          </p:cNvSpPr>
          <p:nvPr>
            <p:ph type="title"/>
          </p:nvPr>
        </p:nvSpPr>
        <p:spPr/>
        <p:txBody>
          <a:bodyPr/>
          <a:lstStyle/>
          <a:p>
            <a:r>
              <a:rPr lang="en-US" dirty="0"/>
              <a:t>AKS: Architecture</a:t>
            </a:r>
            <a:endParaRPr lang="es-ES" dirty="0"/>
          </a:p>
        </p:txBody>
      </p:sp>
      <p:pic>
        <p:nvPicPr>
          <p:cNvPr id="1026" name="Picture 2" descr="Kubernetes cluster master and node components">
            <a:extLst>
              <a:ext uri="{FF2B5EF4-FFF2-40B4-BE49-F238E27FC236}">
                <a16:creationId xmlns:a16="http://schemas.microsoft.com/office/drawing/2014/main" id="{D532A95A-A19F-4F3C-AE11-86869B417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837" y="4335462"/>
            <a:ext cx="6149353" cy="21080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41584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6D790-B189-4F90-A8BA-C7A4DFF348F9}"/>
              </a:ext>
            </a:extLst>
          </p:cNvPr>
          <p:cNvSpPr>
            <a:spLocks noGrp="1"/>
          </p:cNvSpPr>
          <p:nvPr>
            <p:ph type="body" sz="quarter" idx="10"/>
          </p:nvPr>
        </p:nvSpPr>
        <p:spPr>
          <a:xfrm>
            <a:off x="274638" y="1212850"/>
            <a:ext cx="11887200" cy="4801314"/>
          </a:xfrm>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
        <p:nvSpPr>
          <p:cNvPr id="8" name="Título 7"/>
          <p:cNvSpPr>
            <a:spLocks noGrp="1"/>
          </p:cNvSpPr>
          <p:nvPr>
            <p:ph type="title"/>
          </p:nvPr>
        </p:nvSpPr>
        <p:spPr/>
        <p:txBody>
          <a:bodyPr>
            <a:normAutofit/>
          </a:bodyPr>
          <a:lstStyle/>
          <a:p>
            <a:r>
              <a:rPr lang="en-US" dirty="0"/>
              <a:t>AKS: Limits &amp; Resource Reservations</a:t>
            </a:r>
            <a:endParaRPr lang="es-ES" dirty="0"/>
          </a:p>
        </p:txBody>
      </p:sp>
    </p:spTree>
    <p:custDataLst>
      <p:tags r:id="rId1"/>
    </p:custDataLst>
    <p:extLst>
      <p:ext uri="{BB962C8B-B14F-4D97-AF65-F5344CB8AC3E}">
        <p14:creationId xmlns:p14="http://schemas.microsoft.com/office/powerpoint/2010/main" val="36557179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788E6-F3B3-40EE-8CAE-55018EFDF3E6}"/>
              </a:ext>
            </a:extLst>
          </p:cNvPr>
          <p:cNvSpPr>
            <a:spLocks noGrp="1"/>
          </p:cNvSpPr>
          <p:nvPr>
            <p:ph type="body" sz="quarter" idx="10"/>
          </p:nvPr>
        </p:nvSpPr>
        <p:spPr>
          <a:xfrm>
            <a:off x="274638" y="1212849"/>
            <a:ext cx="8381999" cy="5486401"/>
          </a:xfrm>
        </p:spPr>
        <p:txBody>
          <a:bodyPr/>
          <a:lstStyle/>
          <a:p>
            <a:pPr marL="174862" indent="-174862" algn="just"/>
            <a:r>
              <a:rPr lang="en-US" sz="1632" b="1" dirty="0"/>
              <a:t>Basic networking</a:t>
            </a:r>
          </a:p>
          <a:p>
            <a:pPr marL="641160" lvl="1" indent="-174862" algn="just"/>
            <a:r>
              <a:rPr lang="en-US" sz="1632" dirty="0"/>
              <a:t>The </a:t>
            </a:r>
            <a:r>
              <a:rPr lang="en-US" sz="1632" b="1" dirty="0"/>
              <a:t>Azure platform manages the network configuration </a:t>
            </a:r>
            <a:r>
              <a:rPr lang="en-US" sz="1632" dirty="0"/>
              <a:t>of the cluster and pods. </a:t>
            </a:r>
          </a:p>
          <a:p>
            <a:pPr marL="641160" lvl="1" indent="-174862" algn="just"/>
            <a:r>
              <a:rPr lang="en-US" sz="1632" dirty="0"/>
              <a:t>With basic networking, you can't define network configuration such as subnet names or the IP address ranges assigned to the AKS cluster.</a:t>
            </a:r>
          </a:p>
          <a:p>
            <a:pPr marL="641160" lvl="1" indent="-174862" algn="just"/>
            <a:r>
              <a:rPr lang="en-US" sz="1632" dirty="0"/>
              <a:t>Nodes in an AKS cluster configured for basic networking use the </a:t>
            </a:r>
            <a:r>
              <a:rPr lang="en-US" sz="1632" b="1" dirty="0" err="1"/>
              <a:t>kubenet</a:t>
            </a:r>
            <a:r>
              <a:rPr lang="en-US" sz="1632" dirty="0"/>
              <a:t> Kubernetes plugin.</a:t>
            </a:r>
          </a:p>
          <a:p>
            <a:pPr marL="641160" lvl="1" indent="-174862" algn="just"/>
            <a:r>
              <a:rPr lang="en-US" sz="1632" dirty="0"/>
              <a:t>Expose a Kubernetes service externally or internally through the Azure Load Balancer.</a:t>
            </a:r>
          </a:p>
          <a:p>
            <a:pPr marL="641160" lvl="1" indent="-174862" algn="just"/>
            <a:r>
              <a:rPr lang="en-US" sz="1632" dirty="0"/>
              <a:t>Pods can access resources on the public Internet.</a:t>
            </a:r>
          </a:p>
          <a:p>
            <a:pPr marL="174862" indent="-174862" algn="just"/>
            <a:r>
              <a:rPr lang="en-US" sz="1632" b="1" dirty="0"/>
              <a:t>Advanced networking</a:t>
            </a:r>
          </a:p>
          <a:p>
            <a:pPr marL="641160" lvl="1" indent="-174862" algn="just"/>
            <a:r>
              <a:rPr lang="en-US" sz="1632" dirty="0"/>
              <a:t>Advanced networking places your pods in an Azure virtual network that you configure.</a:t>
            </a:r>
          </a:p>
          <a:p>
            <a:pPr marL="641160" lvl="1" indent="-174862" algn="just"/>
            <a:r>
              <a:rPr lang="en-US" sz="1632" dirty="0"/>
              <a:t>Better performance than basic networking</a:t>
            </a:r>
          </a:p>
        </p:txBody>
      </p:sp>
      <p:sp>
        <p:nvSpPr>
          <p:cNvPr id="2" name="Título 1"/>
          <p:cNvSpPr>
            <a:spLocks noGrp="1"/>
          </p:cNvSpPr>
          <p:nvPr>
            <p:ph type="title"/>
          </p:nvPr>
        </p:nvSpPr>
        <p:spPr/>
        <p:txBody>
          <a:bodyPr/>
          <a:lstStyle/>
          <a:p>
            <a:r>
              <a:rPr lang="en-US" dirty="0"/>
              <a:t>AKS: Networking</a:t>
            </a:r>
            <a:endParaRPr lang="es-ES"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37" y="4792662"/>
            <a:ext cx="5323611" cy="18513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35264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Storage</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type="body" sz="quarter" idx="10"/>
          </p:nvPr>
        </p:nvSpPr>
        <p:spPr>
          <a:xfrm>
            <a:off x="274639" y="1212849"/>
            <a:ext cx="7162798" cy="5408613"/>
          </a:xfrm>
        </p:spPr>
        <p:txBody>
          <a:bodyPr>
            <a:normAutofit lnSpcReduction="100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867245" y="2464592"/>
            <a:ext cx="3867150" cy="2905125"/>
          </a:xfrm>
          <a:prstGeom prst="rect">
            <a:avLst/>
          </a:prstGeom>
        </p:spPr>
      </p:pic>
    </p:spTree>
    <p:custDataLst>
      <p:tags r:id="rId1"/>
    </p:custDataLst>
    <p:extLst>
      <p:ext uri="{BB962C8B-B14F-4D97-AF65-F5344CB8AC3E}">
        <p14:creationId xmlns:p14="http://schemas.microsoft.com/office/powerpoint/2010/main" val="17703854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Scale</a:t>
            </a:r>
            <a:endParaRPr lang="es-ES" dirty="0"/>
          </a:p>
        </p:txBody>
      </p:sp>
      <p:sp>
        <p:nvSpPr>
          <p:cNvPr id="6" name="Content Placeholder 5">
            <a:extLst>
              <a:ext uri="{FF2B5EF4-FFF2-40B4-BE49-F238E27FC236}">
                <a16:creationId xmlns:a16="http://schemas.microsoft.com/office/drawing/2014/main" id="{52829C33-8844-4300-90E0-11BE1304CC5A}"/>
              </a:ext>
            </a:extLst>
          </p:cNvPr>
          <p:cNvSpPr>
            <a:spLocks noGrp="1"/>
          </p:cNvSpPr>
          <p:nvPr>
            <p:ph type="body" sz="quarter" idx="10"/>
          </p:nvPr>
        </p:nvSpPr>
        <p:spPr>
          <a:xfrm>
            <a:off x="274639" y="1212849"/>
            <a:ext cx="6934198" cy="5256213"/>
          </a:xfrm>
        </p:spPr>
        <p:txBody>
          <a:bodyPr>
            <a:normAutofit fontScale="55000" lnSpcReduction="20000"/>
          </a:bodyPr>
          <a:lstStyle/>
          <a:p>
            <a:pPr marL="174862" indent="-174862"/>
            <a:r>
              <a:rPr lang="en-US" sz="5900" b="1" dirty="0"/>
              <a:t>Horizontal pod </a:t>
            </a:r>
            <a:r>
              <a:rPr lang="en-US" sz="5900" b="1" dirty="0" err="1"/>
              <a:t>autoscaler</a:t>
            </a:r>
            <a:endParaRPr lang="en-US" sz="5900" b="1" dirty="0"/>
          </a:p>
          <a:p>
            <a:pPr marL="641160" lvl="1" indent="-174862"/>
            <a:r>
              <a:rPr lang="en-US" sz="6400" dirty="0">
                <a:latin typeface="+mj-lt"/>
                <a:cs typeface="+mn-cs"/>
              </a:rPr>
              <a:t>AKS uses the horizontal pod </a:t>
            </a:r>
            <a:r>
              <a:rPr lang="en-US" sz="6400" dirty="0" err="1">
                <a:latin typeface="+mj-lt"/>
                <a:cs typeface="+mn-cs"/>
              </a:rPr>
              <a:t>autoscaler</a:t>
            </a:r>
            <a:r>
              <a:rPr lang="en-US" sz="6400" dirty="0">
                <a:latin typeface="+mj-lt"/>
                <a:cs typeface="+mn-cs"/>
              </a:rPr>
              <a:t> (HPA) to monitor the resource demand and automatically scale the number of replicas.</a:t>
            </a:r>
          </a:p>
          <a:p>
            <a:pPr marL="641160" lvl="1" indent="-174862"/>
            <a:r>
              <a:rPr lang="en-US" sz="6400" dirty="0">
                <a:latin typeface="+mj-lt"/>
                <a:cs typeface="+mn-cs"/>
              </a:rPr>
              <a:t>Needs Requests &amp; Limits specified for the containers.</a:t>
            </a:r>
          </a:p>
          <a:p>
            <a:pPr marL="174862" indent="-174862"/>
            <a:r>
              <a:rPr lang="en-US" sz="6400" b="1" dirty="0"/>
              <a:t>Cluster </a:t>
            </a:r>
            <a:r>
              <a:rPr lang="en-US" sz="6400" b="1" dirty="0" err="1"/>
              <a:t>autoscaler</a:t>
            </a:r>
            <a:endParaRPr lang="en-US" sz="6400" b="1" dirty="0"/>
          </a:p>
          <a:p>
            <a:pPr marL="641160" lvl="1" indent="-174862"/>
            <a:r>
              <a:rPr lang="en-US" sz="6400" dirty="0">
                <a:latin typeface="+mj-lt"/>
                <a:cs typeface="+mn-cs"/>
              </a:rPr>
              <a:t>Works on RBAC-enabled clusters</a:t>
            </a:r>
          </a:p>
          <a:p>
            <a:endParaRPr lang="en-GB"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3074" name="Picture 2" descr="Kubernetes horizontal pod autoscaling">
            <a:extLst>
              <a:ext uri="{FF2B5EF4-FFF2-40B4-BE49-F238E27FC236}">
                <a16:creationId xmlns:a16="http://schemas.microsoft.com/office/drawing/2014/main" id="{E30A2493-9D89-42AC-8D84-F5271A137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787" y="1861968"/>
            <a:ext cx="4128713" cy="17097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ubernetes cluster autoscaler">
            <a:extLst>
              <a:ext uri="{FF2B5EF4-FFF2-40B4-BE49-F238E27FC236}">
                <a16:creationId xmlns:a16="http://schemas.microsoft.com/office/drawing/2014/main" id="{34AA9ADC-E325-4DB8-8173-F408E1EDA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2787" y="3899363"/>
            <a:ext cx="4128713" cy="21760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63208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type="body" sz="quarter" idx="10"/>
          </p:nvPr>
        </p:nvSpPr>
        <p:spPr>
          <a:xfrm>
            <a:off x="274639" y="1212849"/>
            <a:ext cx="6857998" cy="5180013"/>
          </a:xfrm>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pic>
        <p:nvPicPr>
          <p:cNvPr id="10" name="Content Placeholder 9">
            <a:extLst>
              <a:ext uri="{FF2B5EF4-FFF2-40B4-BE49-F238E27FC236}">
                <a16:creationId xmlns:a16="http://schemas.microsoft.com/office/drawing/2014/main" id="{AB68F712-C0B7-418A-958A-B8CB5C029934}"/>
              </a:ext>
            </a:extLst>
          </p:cNvPr>
          <p:cNvPicPr>
            <a:picLocks noGrp="1" noChangeAspect="1"/>
          </p:cNvPicPr>
          <p:nvPr>
            <p:ph sz="half" idx="4294967295"/>
          </p:nvPr>
        </p:nvPicPr>
        <p:blipFill>
          <a:blip r:embed="rId4"/>
          <a:stretch>
            <a:fillRect/>
          </a:stretch>
        </p:blipFill>
        <p:spPr>
          <a:xfrm>
            <a:off x="8199437" y="1516062"/>
            <a:ext cx="2835275" cy="4171950"/>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34234274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5" name="Subtitle 6">
            <a:extLst>
              <a:ext uri="{FF2B5EF4-FFF2-40B4-BE49-F238E27FC236}">
                <a16:creationId xmlns:a16="http://schemas.microsoft.com/office/drawing/2014/main" id="{8C0D2D3F-FC13-4836-A89E-B1988565F210}"/>
              </a:ext>
            </a:extLst>
          </p:cNvPr>
          <p:cNvSpPr>
            <a:spLocks noGrp="1"/>
          </p:cNvSpPr>
          <p:nvPr>
            <p:ph type="body" sz="quarter" idx="14"/>
          </p:nvPr>
        </p:nvSpPr>
        <p:spPr/>
        <p:txBody>
          <a:bodyPr/>
          <a:lstStyle/>
          <a:p>
            <a:r>
              <a:rPr lang="en-GB" dirty="0"/>
              <a:t>Horizontal Pod Autoscaling</a:t>
            </a:r>
          </a:p>
        </p:txBody>
      </p:sp>
      <p:pic>
        <p:nvPicPr>
          <p:cNvPr id="9226" name="Picture 10" descr="Image result for mission impossible scale">
            <a:extLst>
              <a:ext uri="{FF2B5EF4-FFF2-40B4-BE49-F238E27FC236}">
                <a16:creationId xmlns:a16="http://schemas.microsoft.com/office/drawing/2014/main" id="{15875D8A-52E9-4E4D-A4FA-5FF01459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2202"/>
            <a:ext cx="12436475" cy="65291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5460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3bd3c7268ddf5b40b7b66e04a7dad865&quot;,&quot;LanguageCode&quot;:&quot;en-US&quot;,&quot;SlideGuids&quot;:[&quot;5f17235b-9acb-46a0-9bab-191948f29495&quot;,&quot;889ed7cc-ea10-4ea6-aec0-70833cfdf079&quot;,&quot;f5ef9324-fb44-4a38-8e58-b336a140385e&quot;,&quot;4e3e803e-c48c-46d9-9921-0f08e57271b7&quot;,&quot;89793de2-0183-4e10-b514-536d92be0bc2&quot;,&quot;35a80af5-ae7c-4a71-966b-7ca8b7750ea1&quot;,&quot;8d3476d5-c92d-4c7f-9d65-7fb908b28511&quot;,&quot;ac00399b-8b93-4570-84d3-8a74a2f2de96&quot;,&quot;0f4fd991-4531-4925-9b78-8ea9a204b82c&quot;,&quot;b2d1aca1-1969-48e7-a22f-e822aab257fb&quot;,&quot;058fb12a-efa6-4867-a2ef-6c475f2282e0&quot;,&quot;083eb6bc-c121-4ebd-bb30-b5257e6fb4df&quot;,&quot;399a876d-20a7-4abf-88b1-ebc168bc5de0&quot;,&quot;e3c19e6f-5036-4421-9c81-1f32c6eda94a&quot;,&quot;b2d1aca1-1969-48e7-a22f-e822aab257fb&quot;,&quot;f6b48364-5f6d-4284-a40e-2380b5d31ca8&quot;,&quot;1b1eaa73-5ebb-4d7b-8d67-9e75dbd3802e&quot;,&quot;d644f284-da7d-4ea4-bf64-5b48228ee276&quot;,&quot;6f5a01b8-10e6-4488-8e88-4248cdeec309&quot;,&quot;a4dc54cd-c9eb-4332-a63f-b51c19e8ecfc&quot;,&quot;a066213c-6a79-427a-89ba-c594ef51eeb8&quot;,&quot;1e939a55-0619-49a3-8485-0d38093b7ac0&quot;,&quot;7df7e895-f772-473d-8ea7-680de92d2771&quot;,&quot;97c5e675-e70d-44cc-98bc-708f0f7ecd6f&quot;,&quot;00ec8eeb-2913-461e-89d3-33948f12330d&quot;,&quot;3a7498e5-d23d-4065-a201-3b49629bace9&quot;,&quot;9028e747-9504-43d5-aa32-3ecbfb8850b2&quot;],&quot;TimeStamp&quot;:&quot;2019-04-20T10:49:01.7703162+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d1aca1-1969-48e7-a22f-e822aab257fb&quot;,&quot;TimeStamp&quot;:&quot;2019-04-06T12:10:05.4009925+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58fb12a-efa6-4867-a2ef-6c475f2282e0&quot;,&quot;TimeStamp&quot;:&quot;2019-04-06T12:10:05.4009925+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3eb6bc-c121-4ebd-bb30-b5257e6fb4df&quot;,&quot;TimeStamp&quot;:&quot;2019-04-06T12:10:05.4014854+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9a876d-20a7-4abf-88b1-ebc168bc5de0&quot;,&quot;TimeStamp&quot;:&quot;2019-04-06T12:10:05.4014854+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3c19e6f-5036-4421-9c81-1f32c6eda94a&quot;,&quot;TimeStamp&quot;:&quot;2019-04-06T12:10:05.4014854+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d1aca1-1969-48e7-a22f-e822aab257fb&quot;,&quot;TimeStamp&quot;:&quot;2019-04-06T12:10:05.4009925+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6b48364-5f6d-4284-a40e-2380b5d31ca8&quot;,&quot;TimeStamp&quot;:&quot;2019-04-06T12:10:05.4019817+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44f284-da7d-4ea4-bf64-5b48228ee276&quot;,&quot;TimeStamp&quot;:&quot;2019-04-06T12:10:05.4029775+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5a01b8-10e6-4488-8e88-4248cdeec309&quot;,&quot;TimeStamp&quot;:&quot;2019-04-06T12:10:05.4029775+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89ed7cc-ea10-4ea6-aec0-70833cfdf079&quot;,&quot;TimeStamp&quot;:&quot;2019-04-20T10:49:01.7653204+02: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66213c-6a79-427a-89ba-c594ef51eeb8&quot;,&quot;TimeStamp&quot;:&quot;2019-04-06T12:10:05.4034923+02: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f7e895-f772-473d-8ea7-680de92d2771&quot;,&quot;TimeStamp&quot;:&quot;2019-04-06T12:10:05.4049458+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97c5e675-e70d-44cc-98bc-708f0f7ecd6f&quot;,&quot;TimeStamp&quot;:&quot;2019-04-20T10:49:01.768313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ec8eeb-2913-461e-89d3-33948f12330d&quot;,&quot;TimeStamp&quot;:&quot;2019-04-20T10:49:01.7683133+02: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7498e5-d23d-4065-a201-3b49629bace9&quot;,&quot;TimeStamp&quot;:&quot;2019-04-20T10:49:01.7683133+02: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28e747-9504-43d5-aa32-3ecbfb8850b2&quot;,&quot;TimeStamp&quot;:&quot;2019-04-20T10:49:01.7692888+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f5ef9324-fb44-4a38-8e58-b336a140385e&quot;,&quot;TimeStamp&quot;:&quot;2019-04-20T10:49:01.7653204+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e3e803e-c48c-46d9-9921-0f08e57271b7&quot;,&quot;TimeStamp&quot;:&quot;2019-04-06T12:10:05.39948+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c00399b-8b93-4570-84d3-8a74a2f2de96&quot;,&quot;TimeStamp&quot;:&quot;2019-04-06T12:10:05.4004776+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1595</Words>
  <Application>Microsoft Office PowerPoint</Application>
  <PresentationFormat>Custom</PresentationFormat>
  <Paragraphs>159</Paragraphs>
  <Slides>26</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Consolas</vt:lpstr>
      <vt:lpstr>Segoe UI</vt:lpstr>
      <vt:lpstr>Segoe UI Light</vt:lpstr>
      <vt:lpstr>Ubuntu</vt:lpstr>
      <vt:lpstr>Wingdings</vt:lpstr>
      <vt:lpstr>Connect_2016_Template_Light</vt:lpstr>
      <vt:lpstr>Connect_2016_Template_Dark</vt:lpstr>
      <vt:lpstr>Mission: Azure Kubernetes Service</vt:lpstr>
      <vt:lpstr>¡Gracias!</vt:lpstr>
      <vt:lpstr>AKS: Architecture</vt:lpstr>
      <vt:lpstr>AKS: Limits &amp; Resource Reservations</vt:lpstr>
      <vt:lpstr>AKS: Networking</vt:lpstr>
      <vt:lpstr>AKS: Storage</vt:lpstr>
      <vt:lpstr>AKS: Scale</vt:lpstr>
      <vt:lpstr>AKS: Pod requests and limits</vt:lpstr>
      <vt:lpstr>Demo</vt:lpstr>
      <vt:lpstr>PowerPoint Presentation</vt:lpstr>
      <vt:lpstr>AKS: Burst out with ACI</vt:lpstr>
      <vt:lpstr>Demo</vt:lpstr>
      <vt:lpstr>AKS: Monitoring and Logging</vt:lpstr>
      <vt:lpstr>Demo</vt:lpstr>
      <vt:lpstr>AKS: AAD Integration</vt:lpstr>
      <vt:lpstr>AKS: Network Policies (Preview)</vt:lpstr>
      <vt:lpstr>AKS: Ingress Controllers</vt:lpstr>
      <vt:lpstr>AKS: Secrets</vt:lpstr>
      <vt:lpstr>AKS: Use pod managed identities</vt:lpstr>
      <vt:lpstr>Demo</vt:lpstr>
      <vt:lpstr>AKS: AZDS (Preview)</vt:lpstr>
      <vt:lpstr>Demo</vt:lpstr>
      <vt:lpstr>Call to Action</vt:lpstr>
      <vt:lpstr>¡Gracias!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2019-04-26T10:26:47Z</dcterms:modified>
  <cp:category/>
</cp:coreProperties>
</file>